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0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0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55" r:id="rId32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20" Type="http://schemas.openxmlformats.org/officeDocument/2006/relationships/slide" Target="slides/slide20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0" name="Shape 11880"/>
        <p:cNvGrpSpPr/>
        <p:nvPr/>
      </p:nvGrpSpPr>
      <p:grpSpPr>
        <a:xfrm>
          <a:off x="0" y="0"/>
          <a:ext cx="0" cy="0"/>
          <a:chOff x="0" y="0"/>
          <a:chExt cx="0" cy="0"/>
        </a:xfrm>
      </p:grpSpPr>
      <p:sp>
        <p:nvSpPr>
          <p:cNvPr id="11881" name="Google Shape;11881;p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882" name="Google Shape;11882;p200:notes"/>
          <p:cNvSpPr/>
          <p:nvPr>
            <p:ph idx="2" type="sldImg"/>
          </p:nvPr>
        </p:nvSpPr>
        <p:spPr>
          <a:xfrm>
            <a:off x="1158875" y="681038"/>
            <a:ext cx="4540250" cy="34051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83" name="Google Shape;11883;p200:notes"/>
          <p:cNvSpPr txBox="1"/>
          <p:nvPr>
            <p:ph idx="1" type="body"/>
          </p:nvPr>
        </p:nvSpPr>
        <p:spPr>
          <a:xfrm>
            <a:off x="914400" y="4311650"/>
            <a:ext cx="5029200" cy="40846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notesSlide" Target="../notesSlides/notesSlide200.xml"/><Relationship Id="rId3" Type="http://schemas.openxmlformats.org/officeDocument/2006/relationships/image" Target="../media/image407.png"/><Relationship Id="rId4" Type="http://schemas.openxmlformats.org/officeDocument/2006/relationships/image" Target="../media/image400.png"/><Relationship Id="rId5" Type="http://schemas.openxmlformats.org/officeDocument/2006/relationships/image" Target="../media/image406.png"/><Relationship Id="rId6" Type="http://schemas.openxmlformats.org/officeDocument/2006/relationships/hyperlink" Target="http://www.noaanews.noaa.gov/stories2007/images/2007hurricaneupdateb.jpg" TargetMode="External"/><Relationship Id="rId7" Type="http://schemas.openxmlformats.org/officeDocument/2006/relationships/image" Target="../media/image401.jpg"/><Relationship Id="rId8" Type="http://schemas.openxmlformats.org/officeDocument/2006/relationships/image" Target="../media/image405.png"/><Relationship Id="rId9" Type="http://schemas.openxmlformats.org/officeDocument/2006/relationships/image" Target="../media/image403.png"/></Relationships>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84" name="Shape 11884"/>
        <p:cNvGrpSpPr/>
        <p:nvPr/>
      </p:nvGrpSpPr>
      <p:grpSpPr>
        <a:xfrm>
          <a:off x="0" y="0"/>
          <a:ext cx="0" cy="0"/>
          <a:chOff x="0" y="0"/>
          <a:chExt cx="0" cy="0"/>
        </a:xfrm>
      </p:grpSpPr>
      <p:sp>
        <p:nvSpPr>
          <p:cNvPr id="11885" name="Google Shape;11885;p16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886" name="Google Shape;11886;p1630"/>
          <p:cNvSpPr txBox="1"/>
          <p:nvPr>
            <p:ph type="title"/>
          </p:nvPr>
        </p:nvSpPr>
        <p:spPr>
          <a:xfrm>
            <a:off x="685800" y="82550"/>
            <a:ext cx="7772400" cy="838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rPr>
              <a:t>Climate Outlook Products</a:t>
            </a:r>
            <a:endParaRPr/>
          </a:p>
        </p:txBody>
      </p:sp>
      <p:sp>
        <p:nvSpPr>
          <p:cNvPr id="11887" name="Google Shape;11887;p1630"/>
          <p:cNvSpPr txBox="1"/>
          <p:nvPr>
            <p:ph idx="1" type="body"/>
          </p:nvPr>
        </p:nvSpPr>
        <p:spPr>
          <a:xfrm>
            <a:off x="609600" y="990600"/>
            <a:ext cx="5486400" cy="418147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accent2"/>
              </a:buClr>
              <a:buSzPts val="4000"/>
              <a:buFont typeface="Arial"/>
              <a:buNone/>
            </a:pPr>
            <a:r>
              <a:rPr b="1" lang="en-US" sz="4000">
                <a:solidFill>
                  <a:schemeClr val="accent2"/>
                </a:solidFill>
              </a:rPr>
              <a:t>   </a:t>
            </a:r>
            <a:r>
              <a:rPr b="1" lang="en-US" sz="2400">
                <a:solidFill>
                  <a:schemeClr val="accent2"/>
                </a:solidFill>
              </a:rPr>
              <a:t>Focus on week-2 to                 seasonal-to-interannual</a:t>
            </a:r>
            <a:endParaRPr/>
          </a:p>
          <a:p>
            <a:pPr indent="-342900" lvl="0" marL="342900" rtl="0" algn="l">
              <a:lnSpc>
                <a:spcPct val="80000"/>
              </a:lnSpc>
              <a:spcBef>
                <a:spcPts val="1160"/>
              </a:spcBef>
              <a:spcAft>
                <a:spcPts val="0"/>
              </a:spcAft>
              <a:buClr>
                <a:schemeClr val="accent2"/>
              </a:buClr>
              <a:buSzPts val="1800"/>
              <a:buFont typeface="Arial"/>
              <a:buChar char=""/>
            </a:pPr>
            <a:r>
              <a:rPr b="1" lang="en-US" sz="1800">
                <a:solidFill>
                  <a:schemeClr val="accent2"/>
                </a:solidFill>
              </a:rPr>
              <a:t>6-10 Day &amp; 8-14 Day                                 Precipitation &amp; Temperature Outlooks</a:t>
            </a:r>
            <a:endParaRPr/>
          </a:p>
          <a:p>
            <a:pPr indent="-342900" lvl="0" marL="342900" rtl="0" algn="l">
              <a:lnSpc>
                <a:spcPct val="80000"/>
              </a:lnSpc>
              <a:spcBef>
                <a:spcPts val="720"/>
              </a:spcBef>
              <a:spcAft>
                <a:spcPts val="0"/>
              </a:spcAft>
              <a:buClr>
                <a:schemeClr val="accent2"/>
              </a:buClr>
              <a:buSzPts val="1800"/>
              <a:buFont typeface="Arial"/>
              <a:buChar char=""/>
            </a:pPr>
            <a:r>
              <a:rPr b="1" lang="en-US" sz="1800">
                <a:solidFill>
                  <a:schemeClr val="accent2"/>
                </a:solidFill>
              </a:rPr>
              <a:t>Day 3-14 Hazards Assessments                                  (US, Global Tropics)</a:t>
            </a:r>
            <a:endParaRPr/>
          </a:p>
          <a:p>
            <a:pPr indent="-342900" lvl="0" marL="342900" rtl="0" algn="l">
              <a:lnSpc>
                <a:spcPct val="80000"/>
              </a:lnSpc>
              <a:spcBef>
                <a:spcPts val="720"/>
              </a:spcBef>
              <a:spcAft>
                <a:spcPts val="0"/>
              </a:spcAft>
              <a:buClr>
                <a:schemeClr val="accent2"/>
              </a:buClr>
              <a:buSzPts val="1800"/>
              <a:buFont typeface="Arial"/>
              <a:buChar char=""/>
            </a:pPr>
            <a:r>
              <a:rPr b="1" lang="en-US" sz="1800">
                <a:solidFill>
                  <a:schemeClr val="accent2"/>
                </a:solidFill>
              </a:rPr>
              <a:t>Monthly &amp; Seasonal                               Precipitation &amp; Temperature Outlooks</a:t>
            </a:r>
            <a:endParaRPr/>
          </a:p>
          <a:p>
            <a:pPr indent="-342900" lvl="0" marL="342900" rtl="0" algn="l">
              <a:lnSpc>
                <a:spcPct val="80000"/>
              </a:lnSpc>
              <a:spcBef>
                <a:spcPts val="720"/>
              </a:spcBef>
              <a:spcAft>
                <a:spcPts val="0"/>
              </a:spcAft>
              <a:buClr>
                <a:schemeClr val="accent2"/>
              </a:buClr>
              <a:buSzPts val="1800"/>
              <a:buFont typeface="Arial"/>
              <a:buChar char=""/>
            </a:pPr>
            <a:r>
              <a:rPr b="1" lang="en-US" sz="1800">
                <a:solidFill>
                  <a:schemeClr val="accent2"/>
                </a:solidFill>
              </a:rPr>
              <a:t>Seasonal Drought Outlook                                                                                                       </a:t>
            </a:r>
            <a:endParaRPr/>
          </a:p>
          <a:p>
            <a:pPr indent="-342900" lvl="0" marL="342900" rtl="0" algn="l">
              <a:lnSpc>
                <a:spcPct val="80000"/>
              </a:lnSpc>
              <a:spcBef>
                <a:spcPts val="720"/>
              </a:spcBef>
              <a:spcAft>
                <a:spcPts val="0"/>
              </a:spcAft>
              <a:buClr>
                <a:schemeClr val="accent2"/>
              </a:buClr>
              <a:buSzPts val="1800"/>
              <a:buFont typeface="Arial"/>
              <a:buChar char=""/>
            </a:pPr>
            <a:r>
              <a:rPr b="1" lang="en-US" sz="1800">
                <a:solidFill>
                  <a:schemeClr val="accent2"/>
                </a:solidFill>
              </a:rPr>
              <a:t>Seasonal Hurricane Outlooks                                                                   (Atlantic and Eastern Pacific)</a:t>
            </a:r>
            <a:endParaRPr/>
          </a:p>
          <a:p>
            <a:pPr indent="-342900" lvl="0" marL="342900" rtl="0" algn="l">
              <a:lnSpc>
                <a:spcPct val="80000"/>
              </a:lnSpc>
              <a:spcBef>
                <a:spcPts val="720"/>
              </a:spcBef>
              <a:spcAft>
                <a:spcPts val="0"/>
              </a:spcAft>
              <a:buClr>
                <a:schemeClr val="accent2"/>
              </a:buClr>
              <a:buSzPts val="1800"/>
              <a:buFont typeface="Arial"/>
              <a:buChar char=""/>
            </a:pPr>
            <a:r>
              <a:rPr b="1" lang="en-US" sz="1800">
                <a:solidFill>
                  <a:schemeClr val="accent2"/>
                </a:solidFill>
              </a:rPr>
              <a:t>Monthly ENSO Prediction</a:t>
            </a:r>
            <a:endParaRPr/>
          </a:p>
          <a:p>
            <a:pPr indent="-190500" lvl="0" marL="342900" rtl="0" algn="l">
              <a:lnSpc>
                <a:spcPct val="80000"/>
              </a:lnSpc>
              <a:spcBef>
                <a:spcPts val="840"/>
              </a:spcBef>
              <a:spcAft>
                <a:spcPts val="0"/>
              </a:spcAft>
              <a:buClr>
                <a:srgbClr val="990033"/>
              </a:buClr>
              <a:buSzPts val="2400"/>
              <a:buFont typeface="Arial"/>
              <a:buNone/>
            </a:pPr>
            <a:r>
              <a:t/>
            </a:r>
            <a:endParaRPr b="1" i="1" sz="2400">
              <a:solidFill>
                <a:schemeClr val="accent2"/>
              </a:solidFill>
            </a:endParaRPr>
          </a:p>
        </p:txBody>
      </p:sp>
      <p:sp>
        <p:nvSpPr>
          <p:cNvPr id="11888" name="Google Shape;11888;p1630"/>
          <p:cNvSpPr/>
          <p:nvPr/>
        </p:nvSpPr>
        <p:spPr>
          <a:xfrm>
            <a:off x="271463" y="5384800"/>
            <a:ext cx="8383587" cy="91598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00000"/>
              </a:buClr>
              <a:buSzPts val="2000"/>
              <a:buFont typeface="Noto Sans Symbols"/>
              <a:buNone/>
            </a:pPr>
            <a:r>
              <a:rPr b="0" i="1" lang="en-US" sz="2000" u="none" cap="none" strike="noStrike">
                <a:solidFill>
                  <a:srgbClr val="800000"/>
                </a:solidFill>
                <a:latin typeface="Courier New"/>
                <a:ea typeface="Courier New"/>
                <a:cs typeface="Courier New"/>
                <a:sym typeface="Courier New"/>
              </a:rPr>
              <a:t>Note: 	We recognize that we need to do more than T &amp; P – and in 	particular – more climate-weather type products, more 	variables.  What do users need?</a:t>
            </a:r>
            <a:endParaRPr/>
          </a:p>
        </p:txBody>
      </p:sp>
      <p:pic>
        <p:nvPicPr>
          <p:cNvPr id="11889" name="Google Shape;11889;p1630"/>
          <p:cNvPicPr preferRelativeResize="0"/>
          <p:nvPr/>
        </p:nvPicPr>
        <p:blipFill rotWithShape="1">
          <a:blip r:embed="rId3">
            <a:alphaModFix/>
          </a:blip>
          <a:srcRect b="8219" l="0" r="0" t="0"/>
          <a:stretch/>
        </p:blipFill>
        <p:spPr>
          <a:xfrm>
            <a:off x="6303963" y="1052513"/>
            <a:ext cx="1249362" cy="1484312"/>
          </a:xfrm>
          <a:prstGeom prst="rect">
            <a:avLst/>
          </a:prstGeom>
          <a:noFill/>
          <a:ln>
            <a:noFill/>
          </a:ln>
        </p:spPr>
      </p:pic>
      <p:pic>
        <p:nvPicPr>
          <p:cNvPr id="11890" name="Google Shape;11890;p1630"/>
          <p:cNvPicPr preferRelativeResize="0"/>
          <p:nvPr/>
        </p:nvPicPr>
        <p:blipFill rotWithShape="1">
          <a:blip r:embed="rId4">
            <a:alphaModFix/>
          </a:blip>
          <a:srcRect b="8824" l="5455" r="3635" t="2942"/>
          <a:stretch/>
        </p:blipFill>
        <p:spPr>
          <a:xfrm>
            <a:off x="7626350" y="1420813"/>
            <a:ext cx="1222375" cy="877887"/>
          </a:xfrm>
          <a:prstGeom prst="rect">
            <a:avLst/>
          </a:prstGeom>
          <a:noFill/>
          <a:ln>
            <a:noFill/>
          </a:ln>
        </p:spPr>
      </p:pic>
      <p:pic>
        <p:nvPicPr>
          <p:cNvPr id="11891" name="Google Shape;11891;p1630"/>
          <p:cNvPicPr preferRelativeResize="0"/>
          <p:nvPr/>
        </p:nvPicPr>
        <p:blipFill rotWithShape="1">
          <a:blip r:embed="rId5">
            <a:alphaModFix/>
          </a:blip>
          <a:srcRect b="0" l="0" r="0" t="0"/>
          <a:stretch/>
        </p:blipFill>
        <p:spPr>
          <a:xfrm>
            <a:off x="7613650" y="2378075"/>
            <a:ext cx="1192213" cy="1012825"/>
          </a:xfrm>
          <a:prstGeom prst="rect">
            <a:avLst/>
          </a:prstGeom>
          <a:noFill/>
          <a:ln>
            <a:noFill/>
          </a:ln>
        </p:spPr>
      </p:pic>
      <p:pic>
        <p:nvPicPr>
          <p:cNvPr descr="NOAA image of NOAA’s 2007 Atlantic hurricane season update." id="11892" name="Google Shape;11892;p1630">
            <a:hlinkClick r:id="rId6"/>
          </p:cNvPr>
          <p:cNvPicPr preferRelativeResize="0"/>
          <p:nvPr/>
        </p:nvPicPr>
        <p:blipFill rotWithShape="1">
          <a:blip r:embed="rId7">
            <a:alphaModFix/>
          </a:blip>
          <a:srcRect b="0" l="0" r="0" t="0"/>
          <a:stretch/>
        </p:blipFill>
        <p:spPr>
          <a:xfrm>
            <a:off x="7599363" y="3467100"/>
            <a:ext cx="1204912" cy="903288"/>
          </a:xfrm>
          <a:prstGeom prst="rect">
            <a:avLst/>
          </a:prstGeom>
          <a:noFill/>
          <a:ln>
            <a:noFill/>
          </a:ln>
        </p:spPr>
      </p:pic>
      <p:pic>
        <p:nvPicPr>
          <p:cNvPr id="11893" name="Google Shape;11893;p1630"/>
          <p:cNvPicPr preferRelativeResize="0"/>
          <p:nvPr/>
        </p:nvPicPr>
        <p:blipFill rotWithShape="1">
          <a:blip r:embed="rId8">
            <a:alphaModFix/>
          </a:blip>
          <a:srcRect b="9723" l="0" r="0" t="0"/>
          <a:stretch/>
        </p:blipFill>
        <p:spPr>
          <a:xfrm>
            <a:off x="6294438" y="2625725"/>
            <a:ext cx="1239837" cy="1039813"/>
          </a:xfrm>
          <a:prstGeom prst="rect">
            <a:avLst/>
          </a:prstGeom>
          <a:noFill/>
          <a:ln>
            <a:noFill/>
          </a:ln>
        </p:spPr>
      </p:pic>
      <p:pic>
        <p:nvPicPr>
          <p:cNvPr id="11894" name="Google Shape;11894;p1630"/>
          <p:cNvPicPr preferRelativeResize="0"/>
          <p:nvPr/>
        </p:nvPicPr>
        <p:blipFill rotWithShape="1">
          <a:blip r:embed="rId9">
            <a:alphaModFix/>
          </a:blip>
          <a:srcRect b="9548" l="0" r="0" t="0"/>
          <a:stretch/>
        </p:blipFill>
        <p:spPr>
          <a:xfrm>
            <a:off x="6330950" y="3727450"/>
            <a:ext cx="1198563" cy="10239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